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7"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72" d="100"/>
          <a:sy n="72" d="100"/>
        </p:scale>
        <p:origin x="4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FR"/>
          </a:p>
        </p:txBody>
      </p:sp>
      <p:sp>
        <p:nvSpPr>
          <p:cNvPr id="4" name="Espace réservé de la date 3"/>
          <p:cNvSpPr>
            <a:spLocks noGrp="1"/>
          </p:cNvSpPr>
          <p:nvPr>
            <p:ph type="dt" sz="half" idx="10"/>
          </p:nvPr>
        </p:nvSpPr>
        <p:spPr/>
        <p:txBody>
          <a:bodyPr/>
          <a:lstStyle/>
          <a:p>
            <a:fld id="{FA6309DD-9021-422D-9889-DB6ED650F53F}" type="datetimeFigureOut">
              <a:rPr lang="fr-FR" smtClean="0"/>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168732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e la date 3"/>
          <p:cNvSpPr>
            <a:spLocks noGrp="1"/>
          </p:cNvSpPr>
          <p:nvPr>
            <p:ph type="dt" sz="half" idx="10"/>
          </p:nvPr>
        </p:nvSpPr>
        <p:spPr/>
        <p:txBody>
          <a:bodyPr/>
          <a:lstStyle/>
          <a:p>
            <a:fld id="{FA6309DD-9021-422D-9889-DB6ED650F53F}" type="datetimeFigureOut">
              <a:rPr lang="fr-FR" smtClean="0"/>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2569565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e la date 3"/>
          <p:cNvSpPr>
            <a:spLocks noGrp="1"/>
          </p:cNvSpPr>
          <p:nvPr>
            <p:ph type="dt" sz="half" idx="10"/>
          </p:nvPr>
        </p:nvSpPr>
        <p:spPr/>
        <p:txBody>
          <a:bodyPr/>
          <a:lstStyle/>
          <a:p>
            <a:fld id="{FA6309DD-9021-422D-9889-DB6ED650F53F}" type="datetimeFigureOut">
              <a:rPr lang="fr-FR" smtClean="0"/>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2909541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e la date 3"/>
          <p:cNvSpPr>
            <a:spLocks noGrp="1"/>
          </p:cNvSpPr>
          <p:nvPr>
            <p:ph type="dt" sz="half" idx="10"/>
          </p:nvPr>
        </p:nvSpPr>
        <p:spPr/>
        <p:txBody>
          <a:bodyPr/>
          <a:lstStyle/>
          <a:p>
            <a:fld id="{FA6309DD-9021-422D-9889-DB6ED650F53F}" type="datetimeFigureOut">
              <a:rPr lang="fr-FR" smtClean="0"/>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1100540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FA6309DD-9021-422D-9889-DB6ED650F53F}" type="datetimeFigureOut">
              <a:rPr lang="fr-FR" smtClean="0"/>
              <a:t>24/01/2017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1605972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5" name="Espace réservé de la date 4"/>
          <p:cNvSpPr>
            <a:spLocks noGrp="1"/>
          </p:cNvSpPr>
          <p:nvPr>
            <p:ph type="dt" sz="half" idx="10"/>
          </p:nvPr>
        </p:nvSpPr>
        <p:spPr/>
        <p:txBody>
          <a:bodyPr/>
          <a:lstStyle/>
          <a:p>
            <a:fld id="{FA6309DD-9021-422D-9889-DB6ED650F53F}" type="datetimeFigureOut">
              <a:rPr lang="fr-FR" smtClean="0"/>
              <a:t>24/01/2017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2840826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7" name="Espace réservé de la date 6"/>
          <p:cNvSpPr>
            <a:spLocks noGrp="1"/>
          </p:cNvSpPr>
          <p:nvPr>
            <p:ph type="dt" sz="half" idx="10"/>
          </p:nvPr>
        </p:nvSpPr>
        <p:spPr/>
        <p:txBody>
          <a:bodyPr/>
          <a:lstStyle/>
          <a:p>
            <a:fld id="{FA6309DD-9021-422D-9889-DB6ED650F53F}" type="datetimeFigureOut">
              <a:rPr lang="fr-FR" smtClean="0"/>
              <a:t>24/01/2017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1706691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e la date 2"/>
          <p:cNvSpPr>
            <a:spLocks noGrp="1"/>
          </p:cNvSpPr>
          <p:nvPr>
            <p:ph type="dt" sz="half" idx="10"/>
          </p:nvPr>
        </p:nvSpPr>
        <p:spPr/>
        <p:txBody>
          <a:bodyPr/>
          <a:lstStyle/>
          <a:p>
            <a:fld id="{FA6309DD-9021-422D-9889-DB6ED650F53F}" type="datetimeFigureOut">
              <a:rPr lang="fr-FR" smtClean="0"/>
              <a:t>24/01/2017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2988562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A6309DD-9021-422D-9889-DB6ED650F53F}" type="datetimeFigureOut">
              <a:rPr lang="fr-FR" smtClean="0"/>
              <a:t>24/01/2017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1144659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FA6309DD-9021-422D-9889-DB6ED650F53F}" type="datetimeFigureOut">
              <a:rPr lang="fr-FR" smtClean="0"/>
              <a:t>24/01/2017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2795727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FA6309DD-9021-422D-9889-DB6ED650F53F}" type="datetimeFigureOut">
              <a:rPr lang="fr-FR" smtClean="0"/>
              <a:t>24/01/2017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CCB0B55-8F93-41BF-AB34-9C92F7F9C172}" type="slidenum">
              <a:rPr lang="fr-FR" smtClean="0"/>
              <a:t>‹N°›</a:t>
            </a:fld>
            <a:endParaRPr lang="fr-FR"/>
          </a:p>
        </p:txBody>
      </p:sp>
    </p:spTree>
    <p:extLst>
      <p:ext uri="{BB962C8B-B14F-4D97-AF65-F5344CB8AC3E}">
        <p14:creationId xmlns:p14="http://schemas.microsoft.com/office/powerpoint/2010/main" val="4241270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6309DD-9021-422D-9889-DB6ED650F53F}" type="datetimeFigureOut">
              <a:rPr lang="fr-FR" smtClean="0"/>
              <a:t>24/01/2017</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CB0B55-8F93-41BF-AB34-9C92F7F9C172}" type="slidenum">
              <a:rPr lang="fr-FR" smtClean="0"/>
              <a:t>‹N°›</a:t>
            </a:fld>
            <a:endParaRPr lang="fr-FR"/>
          </a:p>
        </p:txBody>
      </p:sp>
    </p:spTree>
    <p:extLst>
      <p:ext uri="{BB962C8B-B14F-4D97-AF65-F5344CB8AC3E}">
        <p14:creationId xmlns:p14="http://schemas.microsoft.com/office/powerpoint/2010/main" val="3721047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casse-noisettes.be/jeuxcooperatifs.htm" TargetMode="External"/><Relationship Id="rId2" Type="http://schemas.openxmlformats.org/officeDocument/2006/relationships/hyperlink" Target="http://www.jeux-de-traverse.com/" TargetMode="External"/><Relationship Id="rId1" Type="http://schemas.openxmlformats.org/officeDocument/2006/relationships/slideLayout" Target="../slideLayouts/slideLayout2.xml"/><Relationship Id="rId4" Type="http://schemas.openxmlformats.org/officeDocument/2006/relationships/hyperlink" Target="http://www.nonviolence-actualite.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profbienveillant.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73748" y="455319"/>
            <a:ext cx="8244506" cy="1470025"/>
          </a:xfrm>
        </p:spPr>
        <p:txBody>
          <a:bodyPr>
            <a:noAutofit/>
          </a:bodyPr>
          <a:lstStyle/>
          <a:p>
            <a:pPr algn="ctr"/>
            <a:r>
              <a:rPr lang="fr-FR" sz="4800" dirty="0"/>
              <a:t>Savoir être et coopération</a:t>
            </a:r>
            <a:br>
              <a:rPr lang="fr-FR" sz="3600" dirty="0"/>
            </a:br>
            <a:r>
              <a:rPr lang="fr-FR" sz="3200" dirty="0"/>
              <a:t>Un kit pour les professionnels de l’éducation</a:t>
            </a:r>
            <a:endParaRPr lang="fr-FR" sz="3600" dirty="0"/>
          </a:p>
        </p:txBody>
      </p:sp>
      <p:pic>
        <p:nvPicPr>
          <p:cNvPr id="3074" name="Picture 2" descr="C:\Users\Géraldine\Desktop\LS\Images Living School\1382115_734957126518174_570648066_n.jpg"/>
          <p:cNvPicPr>
            <a:picLocks noChangeAspect="1" noChangeArrowheads="1"/>
          </p:cNvPicPr>
          <p:nvPr/>
        </p:nvPicPr>
        <p:blipFill>
          <a:blip r:embed="rId2"/>
          <a:srcRect/>
          <a:stretch>
            <a:fillRect/>
          </a:stretch>
        </p:blipFill>
        <p:spPr bwMode="auto">
          <a:xfrm>
            <a:off x="4573736" y="2568556"/>
            <a:ext cx="3070245" cy="3070245"/>
          </a:xfrm>
          <a:prstGeom prst="rect">
            <a:avLst/>
          </a:prstGeom>
          <a:noFill/>
        </p:spPr>
      </p:pic>
      <p:sp>
        <p:nvSpPr>
          <p:cNvPr id="4" name="Titre 1"/>
          <p:cNvSpPr txBox="1">
            <a:spLocks/>
          </p:cNvSpPr>
          <p:nvPr/>
        </p:nvSpPr>
        <p:spPr>
          <a:xfrm>
            <a:off x="3809174" y="5139963"/>
            <a:ext cx="8244506" cy="147002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fr-FR" sz="2800" dirty="0"/>
              <a:t>Développé par Mauve Doyen, Living </a:t>
            </a:r>
            <a:r>
              <a:rPr lang="fr-FR" sz="2800" dirty="0" err="1"/>
              <a:t>School</a:t>
            </a:r>
            <a:endParaRPr lang="fr-FR" sz="1800" dirty="0"/>
          </a:p>
        </p:txBody>
      </p:sp>
    </p:spTree>
    <p:extLst>
      <p:ext uri="{BB962C8B-B14F-4D97-AF65-F5344CB8AC3E}">
        <p14:creationId xmlns:p14="http://schemas.microsoft.com/office/powerpoint/2010/main" val="3835548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Bilan et affichage </a:t>
            </a:r>
            <a:r>
              <a:rPr lang="fr-FR" sz="1633" dirty="0"/>
              <a:t>(10 minutes)</a:t>
            </a:r>
          </a:p>
        </p:txBody>
      </p:sp>
      <p:sp>
        <p:nvSpPr>
          <p:cNvPr id="3" name="Espace réservé du contenu 2"/>
          <p:cNvSpPr>
            <a:spLocks noGrp="1"/>
          </p:cNvSpPr>
          <p:nvPr>
            <p:ph idx="1"/>
          </p:nvPr>
        </p:nvSpPr>
        <p:spPr>
          <a:xfrm>
            <a:off x="1653944" y="1916833"/>
            <a:ext cx="5029975" cy="3744416"/>
          </a:xfrm>
        </p:spPr>
        <p:txBody>
          <a:bodyPr>
            <a:normAutofit/>
          </a:bodyPr>
          <a:lstStyle/>
          <a:p>
            <a:pPr lvl="0"/>
            <a:r>
              <a:rPr lang="fr-FR" sz="1800" dirty="0"/>
              <a:t>Faire un </a:t>
            </a:r>
            <a:r>
              <a:rPr lang="fr-FR" sz="1800" b="1" dirty="0">
                <a:solidFill>
                  <a:srgbClr val="007E8D"/>
                </a:solidFill>
              </a:rPr>
              <a:t>partage avec les enfants </a:t>
            </a:r>
            <a:r>
              <a:rPr lang="fr-FR" sz="1800" dirty="0"/>
              <a:t>sur ce qui s’est bien passé pendant les jeux (ex : tout le monde était à l’écoute, nous avons réussi à défaire le nœud…) et ce qui demandent à être amélioré (plus de douceur dans les gestes, respect de chacun…)</a:t>
            </a:r>
          </a:p>
          <a:p>
            <a:pPr lvl="0"/>
            <a:r>
              <a:rPr lang="fr-FR" sz="1800" dirty="0"/>
              <a:t>Demander à chacun de prendre un temps pour </a:t>
            </a:r>
            <a:r>
              <a:rPr lang="fr-FR" sz="1800" b="1" dirty="0">
                <a:solidFill>
                  <a:srgbClr val="007E8D"/>
                </a:solidFill>
              </a:rPr>
              <a:t>prendre une nouvelle décision</a:t>
            </a:r>
            <a:r>
              <a:rPr lang="fr-FR" sz="1800" dirty="0"/>
              <a:t> pour être dans la</a:t>
            </a:r>
            <a:r>
              <a:rPr lang="fr-FR" sz="1800" b="1" dirty="0">
                <a:solidFill>
                  <a:srgbClr val="007E8D"/>
                </a:solidFill>
              </a:rPr>
              <a:t> coopération </a:t>
            </a:r>
            <a:r>
              <a:rPr lang="fr-FR" sz="1800" dirty="0"/>
              <a:t>et partager avec le groupe ! Faire un grand panneau d’affichage dans la classe avec les décisions des enfants pour être plus dans la coopération.</a:t>
            </a:r>
          </a:p>
          <a:p>
            <a:pPr>
              <a:buNone/>
            </a:pPr>
            <a:endParaRPr lang="fr-FR" sz="1800" dirty="0"/>
          </a:p>
        </p:txBody>
      </p:sp>
      <p:pic>
        <p:nvPicPr>
          <p:cNvPr id="1026" name="Picture 2" descr="C:\Users\Géraldine\Desktop\LS\Images Living School\original (3).jpg"/>
          <p:cNvPicPr>
            <a:picLocks noChangeAspect="1" noChangeArrowheads="1"/>
          </p:cNvPicPr>
          <p:nvPr/>
        </p:nvPicPr>
        <p:blipFill>
          <a:blip r:embed="rId2"/>
          <a:srcRect/>
          <a:stretch>
            <a:fillRect/>
          </a:stretch>
        </p:blipFill>
        <p:spPr bwMode="auto">
          <a:xfrm>
            <a:off x="6749244" y="1924430"/>
            <a:ext cx="3775699" cy="3464301"/>
          </a:xfrm>
          <a:prstGeom prst="rect">
            <a:avLst/>
          </a:prstGeom>
          <a:noFill/>
        </p:spPr>
      </p:pic>
    </p:spTree>
    <p:extLst>
      <p:ext uri="{BB962C8B-B14F-4D97-AF65-F5344CB8AC3E}">
        <p14:creationId xmlns:p14="http://schemas.microsoft.com/office/powerpoint/2010/main" val="21162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Pour aller plus loin</a:t>
            </a:r>
          </a:p>
        </p:txBody>
      </p:sp>
      <p:sp>
        <p:nvSpPr>
          <p:cNvPr id="3" name="Espace réservé du contenu 2"/>
          <p:cNvSpPr>
            <a:spLocks noGrp="1"/>
          </p:cNvSpPr>
          <p:nvPr>
            <p:ph idx="1"/>
          </p:nvPr>
        </p:nvSpPr>
        <p:spPr/>
        <p:txBody>
          <a:bodyPr>
            <a:normAutofit/>
          </a:bodyPr>
          <a:lstStyle/>
          <a:p>
            <a:pPr>
              <a:lnSpc>
                <a:spcPct val="100000"/>
              </a:lnSpc>
              <a:buNone/>
            </a:pPr>
            <a:endParaRPr lang="fr-FR" sz="1600" b="1" dirty="0"/>
          </a:p>
          <a:p>
            <a:pPr>
              <a:lnSpc>
                <a:spcPct val="100000"/>
              </a:lnSpc>
            </a:pPr>
            <a:r>
              <a:rPr lang="fr-FR" sz="1600" b="1" i="1" u="sng" dirty="0"/>
              <a:t>Bibliographie et </a:t>
            </a:r>
            <a:r>
              <a:rPr lang="fr-FR" sz="1600" b="1" i="1" u="sng" dirty="0" err="1"/>
              <a:t>sitographie</a:t>
            </a:r>
            <a:r>
              <a:rPr lang="fr-FR" sz="1600" b="1" i="1" u="sng" dirty="0"/>
              <a:t>: </a:t>
            </a:r>
            <a:endParaRPr lang="fr-FR" sz="1600" dirty="0"/>
          </a:p>
          <a:p>
            <a:pPr>
              <a:lnSpc>
                <a:spcPct val="100000"/>
              </a:lnSpc>
            </a:pPr>
            <a:r>
              <a:rPr lang="fr-FR" sz="1600" b="1" u="sng" dirty="0"/>
              <a:t>Documentation :</a:t>
            </a:r>
            <a:endParaRPr lang="fr-FR" sz="1600" dirty="0"/>
          </a:p>
          <a:p>
            <a:pPr>
              <a:lnSpc>
                <a:spcPct val="100000"/>
              </a:lnSpc>
              <a:buNone/>
            </a:pPr>
            <a:r>
              <a:rPr lang="fr-FR" sz="1600" dirty="0"/>
              <a:t>- « Je coopère, je m’amuse : 100 jeux coopératifs à découvrir ». Christine Fortin. Editions </a:t>
            </a:r>
            <a:r>
              <a:rPr lang="fr-FR" sz="1600" dirty="0" err="1"/>
              <a:t>Chénelière</a:t>
            </a:r>
            <a:r>
              <a:rPr lang="fr-FR" sz="1600" dirty="0"/>
              <a:t>. </a:t>
            </a:r>
          </a:p>
          <a:p>
            <a:pPr>
              <a:lnSpc>
                <a:spcPct val="100000"/>
              </a:lnSpc>
              <a:buNone/>
            </a:pPr>
            <a:r>
              <a:rPr lang="fr-FR" sz="1600" dirty="0"/>
              <a:t>- « Coopérons en jouant » : dossier de jeux coopératifs élaboré par l’OCCE 07. </a:t>
            </a:r>
          </a:p>
          <a:p>
            <a:pPr marL="259232" indent="-259232">
              <a:lnSpc>
                <a:spcPct val="100000"/>
              </a:lnSpc>
              <a:buFontTx/>
              <a:buChar char="-"/>
            </a:pPr>
            <a:endParaRPr lang="fr-FR" sz="1600" dirty="0"/>
          </a:p>
          <a:p>
            <a:pPr>
              <a:lnSpc>
                <a:spcPct val="100000"/>
              </a:lnSpc>
            </a:pPr>
            <a:r>
              <a:rPr lang="fr-FR" sz="1600" b="1" u="sng" dirty="0"/>
              <a:t>Sites internet pour se procurer des jeux coopératifs :</a:t>
            </a:r>
            <a:endParaRPr lang="fr-FR" sz="1600" dirty="0"/>
          </a:p>
          <a:p>
            <a:pPr>
              <a:lnSpc>
                <a:spcPct val="100000"/>
              </a:lnSpc>
              <a:buNone/>
            </a:pPr>
            <a:r>
              <a:rPr lang="fr-FR" sz="1600" dirty="0"/>
              <a:t>- Site de Jeux de Traverse, une boutique en ligne de jeux de société spécialisée dans le jeu coopératif :  </a:t>
            </a:r>
            <a:r>
              <a:rPr lang="fr-FR" sz="1600" u="sng" dirty="0">
                <a:hlinkClick r:id="rId2"/>
              </a:rPr>
              <a:t>http://www.jeux-de-traverse.com/</a:t>
            </a:r>
            <a:endParaRPr lang="fr-FR" sz="1600" dirty="0"/>
          </a:p>
          <a:p>
            <a:pPr>
              <a:lnSpc>
                <a:spcPct val="100000"/>
              </a:lnSpc>
              <a:buNone/>
            </a:pPr>
            <a:r>
              <a:rPr lang="fr-FR" sz="1600" dirty="0"/>
              <a:t>-Site de jeux de société coopératifs en Belgique : </a:t>
            </a:r>
            <a:r>
              <a:rPr lang="fr-FR" sz="1600" u="sng" dirty="0">
                <a:hlinkClick r:id="rId3"/>
              </a:rPr>
              <a:t>http://www.casse-noisettes.be/jeuxcooperatifs.htm</a:t>
            </a:r>
            <a:endParaRPr lang="fr-FR" sz="1600" dirty="0"/>
          </a:p>
          <a:p>
            <a:pPr>
              <a:lnSpc>
                <a:spcPct val="100000"/>
              </a:lnSpc>
              <a:buNone/>
            </a:pPr>
            <a:r>
              <a:rPr lang="fr-FR" sz="1600" dirty="0"/>
              <a:t>-Site de Non Violence Actualité (achat de parachute, crayon coopératif, livres pédagogiques, jeux coopératifs) : </a:t>
            </a:r>
            <a:r>
              <a:rPr lang="fr-FR" sz="1600" u="sng" dirty="0">
                <a:hlinkClick r:id="rId4"/>
              </a:rPr>
              <a:t>http://www.nonviolence-actualite.org</a:t>
            </a:r>
            <a:endParaRPr lang="fr-FR" sz="1600" dirty="0"/>
          </a:p>
          <a:p>
            <a:pPr>
              <a:lnSpc>
                <a:spcPct val="100000"/>
              </a:lnSpc>
            </a:pPr>
            <a:endParaRPr lang="fr-FR" sz="1600" dirty="0"/>
          </a:p>
        </p:txBody>
      </p:sp>
    </p:spTree>
    <p:extLst>
      <p:ext uri="{BB962C8B-B14F-4D97-AF65-F5344CB8AC3E}">
        <p14:creationId xmlns:p14="http://schemas.microsoft.com/office/powerpoint/2010/main" val="3235425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540" b="1" u="sng" dirty="0"/>
              <a:t>Séance 1 (environ 40 min):</a:t>
            </a:r>
            <a:br>
              <a:rPr lang="fr-FR" sz="1814" dirty="0"/>
            </a:br>
            <a:br>
              <a:rPr lang="fr-FR" sz="1814" dirty="0"/>
            </a:br>
            <a:endParaRPr lang="fr-FR" sz="1814" dirty="0"/>
          </a:p>
        </p:txBody>
      </p:sp>
      <p:sp>
        <p:nvSpPr>
          <p:cNvPr id="3" name="Espace réservé du contenu 2"/>
          <p:cNvSpPr>
            <a:spLocks noGrp="1"/>
          </p:cNvSpPr>
          <p:nvPr>
            <p:ph idx="1"/>
          </p:nvPr>
        </p:nvSpPr>
        <p:spPr>
          <a:xfrm>
            <a:off x="838201" y="1484243"/>
            <a:ext cx="6302990" cy="3990740"/>
          </a:xfrm>
        </p:spPr>
        <p:txBody>
          <a:bodyPr>
            <a:normAutofit fontScale="92500" lnSpcReduction="20000"/>
          </a:bodyPr>
          <a:lstStyle/>
          <a:p>
            <a:pPr>
              <a:lnSpc>
                <a:spcPct val="100000"/>
              </a:lnSpc>
              <a:buNone/>
            </a:pPr>
            <a:endParaRPr lang="fr-FR" sz="1800" dirty="0"/>
          </a:p>
          <a:p>
            <a:pPr>
              <a:lnSpc>
                <a:spcPct val="100000"/>
              </a:lnSpc>
            </a:pPr>
            <a:r>
              <a:rPr lang="fr-FR" sz="1800" b="1" u="sng" dirty="0"/>
              <a:t>Echange avec les enfants</a:t>
            </a:r>
            <a:r>
              <a:rPr lang="fr-FR" sz="1800" b="1" dirty="0"/>
              <a:t> (10 min)</a:t>
            </a:r>
            <a:r>
              <a:rPr lang="fr-FR" sz="1800" dirty="0"/>
              <a:t>:  </a:t>
            </a:r>
            <a:r>
              <a:rPr lang="fr-FR" sz="1800" b="1" dirty="0">
                <a:solidFill>
                  <a:srgbClr val="007E8D"/>
                </a:solidFill>
              </a:rPr>
              <a:t>Qu’est-ce que la compétition? </a:t>
            </a:r>
            <a:r>
              <a:rPr lang="fr-FR" sz="1800" dirty="0"/>
              <a:t>Quelles activités faites-vous en compétition ? Faire partager leurs ressentis. Quand nous sommes en compétition nous faisons ça pour qui ? Pour qu’1 seule personne gagne et pas les autres ? On veut être le 1</a:t>
            </a:r>
            <a:r>
              <a:rPr lang="fr-FR" sz="1800" baseline="30000" dirty="0"/>
              <a:t>er</a:t>
            </a:r>
            <a:r>
              <a:rPr lang="fr-FR" sz="1800" dirty="0"/>
              <a:t> et puis les autres tant pis ? Si on fait 1 compétition à 40, il y a seulement 1 gagnant. Vous imaginez seulement 1 seul qui gagne et les 39 autres, des perdants. Pratiquement tous des perdants. </a:t>
            </a:r>
            <a:r>
              <a:rPr lang="fr-FR" sz="1800" i="1" dirty="0"/>
              <a:t>« Un gagnant est un fabricant de perdants »</a:t>
            </a:r>
            <a:r>
              <a:rPr lang="fr-FR" sz="1800" dirty="0"/>
              <a:t> disait Albert Jacquard. Partage des ressentis. </a:t>
            </a:r>
          </a:p>
          <a:p>
            <a:pPr>
              <a:lnSpc>
                <a:spcPct val="100000"/>
              </a:lnSpc>
            </a:pPr>
            <a:r>
              <a:rPr lang="fr-FR" sz="1800" dirty="0"/>
              <a:t>Si nous savons que nous sommes bons, nous n’avons pas besoin de gagner. Nous savons qu’à l’intérieur nous avons un grand potentiel, le grand trésor qui nous rend heureux. </a:t>
            </a:r>
          </a:p>
          <a:p>
            <a:pPr lvl="0">
              <a:lnSpc>
                <a:spcPct val="100000"/>
              </a:lnSpc>
            </a:pPr>
            <a:r>
              <a:rPr lang="fr-FR" sz="1800" b="1" dirty="0">
                <a:solidFill>
                  <a:srgbClr val="007E8D"/>
                </a:solidFill>
              </a:rPr>
              <a:t>Qu’est-ce que la coopération? </a:t>
            </a:r>
            <a:r>
              <a:rPr lang="fr-FR" sz="1800" dirty="0"/>
              <a:t>Quelles activités faites-vous en coopération ? Comment vous vous êtes sentis dans un jeu de coopération par exemple ? </a:t>
            </a:r>
          </a:p>
          <a:p>
            <a:pPr>
              <a:lnSpc>
                <a:spcPct val="100000"/>
              </a:lnSpc>
            </a:pPr>
            <a:endParaRPr lang="fr-FR" sz="1800" dirty="0"/>
          </a:p>
          <a:p>
            <a:pPr lvl="0">
              <a:lnSpc>
                <a:spcPct val="100000"/>
              </a:lnSpc>
            </a:pPr>
            <a:endParaRPr lang="fr-FR" sz="1800" dirty="0"/>
          </a:p>
          <a:p>
            <a:pPr>
              <a:lnSpc>
                <a:spcPct val="100000"/>
              </a:lnSpc>
            </a:pPr>
            <a:endParaRPr lang="fr-FR" sz="1800" dirty="0"/>
          </a:p>
          <a:p>
            <a:pPr lvl="0">
              <a:lnSpc>
                <a:spcPct val="100000"/>
              </a:lnSpc>
            </a:pPr>
            <a:endParaRPr lang="fr-FR" sz="1800" dirty="0"/>
          </a:p>
          <a:p>
            <a:pPr>
              <a:lnSpc>
                <a:spcPct val="100000"/>
              </a:lnSpc>
            </a:pPr>
            <a:endParaRPr lang="fr-FR" sz="1800" dirty="0"/>
          </a:p>
        </p:txBody>
      </p:sp>
      <p:sp>
        <p:nvSpPr>
          <p:cNvPr id="4" name="Espace réservé du numéro de diapositive 3"/>
          <p:cNvSpPr>
            <a:spLocks noGrp="1"/>
          </p:cNvSpPr>
          <p:nvPr>
            <p:ph type="sldNum" sz="quarter" idx="4294967295"/>
          </p:nvPr>
        </p:nvSpPr>
        <p:spPr>
          <a:xfrm>
            <a:off x="8700426" y="6629894"/>
            <a:ext cx="2263197" cy="365125"/>
          </a:xfrm>
          <a:prstGeom prst="rect">
            <a:avLst/>
          </a:prstGeom>
        </p:spPr>
        <p:txBody>
          <a:bodyPr/>
          <a:lstStyle/>
          <a:p>
            <a:pPr>
              <a:defRPr/>
            </a:pPr>
            <a:fld id="{73098AF3-8445-544D-9144-D849B3603FC3}" type="slidenum">
              <a:rPr lang="fr-FR" smtClean="0"/>
              <a:pPr>
                <a:defRPr/>
              </a:pPr>
              <a:t>2</a:t>
            </a:fld>
            <a:endParaRPr lang="fr-FR"/>
          </a:p>
        </p:txBody>
      </p:sp>
      <p:sp>
        <p:nvSpPr>
          <p:cNvPr id="5" name="ZoneTexte 4"/>
          <p:cNvSpPr txBox="1"/>
          <p:nvPr/>
        </p:nvSpPr>
        <p:spPr>
          <a:xfrm>
            <a:off x="8233434" y="2234296"/>
            <a:ext cx="2743623" cy="4278094"/>
          </a:xfrm>
          <a:prstGeom prst="rect">
            <a:avLst/>
          </a:prstGeom>
          <a:noFill/>
        </p:spPr>
        <p:txBody>
          <a:bodyPr wrap="square" rtlCol="0">
            <a:spAutoFit/>
          </a:bodyPr>
          <a:lstStyle/>
          <a:p>
            <a:r>
              <a:rPr lang="fr-FR" sz="1600" b="1" i="1" dirty="0"/>
              <a:t>Ce que disent les études: </a:t>
            </a:r>
          </a:p>
          <a:p>
            <a:r>
              <a:rPr lang="fr-FR" sz="1600" i="1" dirty="0"/>
              <a:t>« Pour une partie des enfants, généralement bien préparés et accompagnés par leurs parents, cette compétition précoce génère une émulation, et même une rage de gagner. Pour une grande partie d’entre eux, elle est vécue comme une pression que l’on gère plus ou moins bien. Et pour un tiers des enfants environ, ce challenge est perçu comme insupportable et induit malaise et perte de confiance en soi.» extrait du site </a:t>
            </a:r>
            <a:r>
              <a:rPr lang="fr-FR" sz="1600" i="1" u="sng" dirty="0">
                <a:hlinkClick r:id="rId2"/>
              </a:rPr>
              <a:t>http://profbienveillant.com/</a:t>
            </a:r>
            <a:endParaRPr lang="fr-FR" sz="1600" i="1" dirty="0"/>
          </a:p>
        </p:txBody>
      </p:sp>
      <p:pic>
        <p:nvPicPr>
          <p:cNvPr id="6" name="Picture 2" descr="C:\Users\Géraldine\Desktop\LS\Images Living School\1382115_734957126518174_570648066_n.jpg"/>
          <p:cNvPicPr>
            <a:picLocks noChangeAspect="1" noChangeArrowheads="1"/>
          </p:cNvPicPr>
          <p:nvPr/>
        </p:nvPicPr>
        <p:blipFill>
          <a:blip r:embed="rId3"/>
          <a:srcRect/>
          <a:stretch>
            <a:fillRect/>
          </a:stretch>
        </p:blipFill>
        <p:spPr bwMode="auto">
          <a:xfrm>
            <a:off x="8700426" y="600114"/>
            <a:ext cx="1567784" cy="1567784"/>
          </a:xfrm>
          <a:prstGeom prst="rect">
            <a:avLst/>
          </a:prstGeom>
          <a:noFill/>
        </p:spPr>
      </p:pic>
    </p:spTree>
    <p:extLst>
      <p:ext uri="{BB962C8B-B14F-4D97-AF65-F5344CB8AC3E}">
        <p14:creationId xmlns:p14="http://schemas.microsoft.com/office/powerpoint/2010/main" val="2029688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1: la coopération</a:t>
            </a:r>
          </a:p>
        </p:txBody>
      </p:sp>
      <p:sp>
        <p:nvSpPr>
          <p:cNvPr id="3" name="Espace réservé du contenu 2"/>
          <p:cNvSpPr>
            <a:spLocks noGrp="1"/>
          </p:cNvSpPr>
          <p:nvPr>
            <p:ph idx="1"/>
          </p:nvPr>
        </p:nvSpPr>
        <p:spPr>
          <a:xfrm>
            <a:off x="1653945" y="2383811"/>
            <a:ext cx="9014760" cy="3744416"/>
          </a:xfrm>
        </p:spPr>
        <p:txBody>
          <a:bodyPr/>
          <a:lstStyle/>
          <a:p>
            <a:endParaRPr lang="fr-FR" dirty="0"/>
          </a:p>
          <a:p>
            <a:pPr lvl="0"/>
            <a:endParaRPr lang="fr-FR" dirty="0"/>
          </a:p>
          <a:p>
            <a:endParaRPr lang="fr-FR" dirty="0"/>
          </a:p>
        </p:txBody>
      </p:sp>
      <p:sp>
        <p:nvSpPr>
          <p:cNvPr id="4" name="Espace réservé du numéro de diapositive 3"/>
          <p:cNvSpPr>
            <a:spLocks noGrp="1"/>
          </p:cNvSpPr>
          <p:nvPr>
            <p:ph type="sldNum" sz="quarter" idx="4294967295"/>
          </p:nvPr>
        </p:nvSpPr>
        <p:spPr>
          <a:xfrm>
            <a:off x="8700426" y="6629894"/>
            <a:ext cx="2263197" cy="365125"/>
          </a:xfrm>
          <a:prstGeom prst="rect">
            <a:avLst/>
          </a:prstGeom>
        </p:spPr>
        <p:txBody>
          <a:bodyPr/>
          <a:lstStyle/>
          <a:p>
            <a:pPr>
              <a:defRPr/>
            </a:pPr>
            <a:fld id="{73098AF3-8445-544D-9144-D849B3603FC3}" type="slidenum">
              <a:rPr lang="fr-FR" smtClean="0"/>
              <a:pPr>
                <a:defRPr/>
              </a:pPr>
              <a:t>3</a:t>
            </a:fld>
            <a:endParaRPr lang="fr-FR"/>
          </a:p>
        </p:txBody>
      </p:sp>
      <p:sp>
        <p:nvSpPr>
          <p:cNvPr id="6" name="Espace réservé du texte 2"/>
          <p:cNvSpPr txBox="1">
            <a:spLocks/>
          </p:cNvSpPr>
          <p:nvPr/>
        </p:nvSpPr>
        <p:spPr bwMode="auto">
          <a:xfrm>
            <a:off x="1712564" y="2522341"/>
            <a:ext cx="4971356" cy="1500187"/>
          </a:xfrm>
          <a:prstGeom prst="rect">
            <a:avLst/>
          </a:prstGeom>
          <a:noFill/>
          <a:ln w="9525">
            <a:noFill/>
            <a:miter lim="800000"/>
            <a:headEnd/>
            <a:tailEnd/>
          </a:ln>
        </p:spPr>
        <p:txBody>
          <a:bodyPr vert="horz" wrap="square" lIns="82953" tIns="41476" rIns="82953" bIns="41476" numCol="1" anchor="t" anchorCtr="0" compatLnSpc="1">
            <a:prstTxWarp prst="textNoShape">
              <a:avLst/>
            </a:prstTxWarp>
            <a:noAutofit/>
          </a:bodyPr>
          <a:lstStyle/>
          <a:p>
            <a:pPr defTabSz="414772" fontAlgn="base">
              <a:spcBef>
                <a:spcPct val="20000"/>
              </a:spcBef>
              <a:spcAft>
                <a:spcPts val="544"/>
              </a:spcAft>
              <a:buClr>
                <a:srgbClr val="007E8D"/>
              </a:buClr>
              <a:buSzPct val="100000"/>
              <a:buFont typeface="Arial Unicode MS"/>
              <a:buChar char="✚"/>
              <a:defRPr/>
            </a:pPr>
            <a:r>
              <a:rPr lang="fr-FR" dirty="0">
                <a:solidFill>
                  <a:schemeClr val="tx1">
                    <a:lumMod val="75000"/>
                    <a:lumOff val="25000"/>
                  </a:schemeClr>
                </a:solidFill>
                <a:latin typeface="Gotham-Book"/>
                <a:ea typeface="ＭＳ Ｐゴシック" pitchFamily="-108" charset="-128"/>
                <a:cs typeface="Gotham-Book"/>
              </a:rPr>
              <a:t>Montrer aux enfants que lorsque nous coopérons nous sommes plus intelligents.</a:t>
            </a:r>
          </a:p>
          <a:p>
            <a:pPr defTabSz="414772" fontAlgn="base">
              <a:spcBef>
                <a:spcPct val="20000"/>
              </a:spcBef>
              <a:spcAft>
                <a:spcPts val="544"/>
              </a:spcAft>
              <a:buClr>
                <a:srgbClr val="007E8D"/>
              </a:buClr>
              <a:buSzPct val="100000"/>
              <a:buFont typeface="Arial Unicode MS"/>
              <a:buChar char="✚"/>
              <a:defRPr/>
            </a:pPr>
            <a:r>
              <a:rPr lang="fr-FR" dirty="0">
                <a:solidFill>
                  <a:schemeClr val="tx1">
                    <a:lumMod val="75000"/>
                    <a:lumOff val="25000"/>
                  </a:schemeClr>
                </a:solidFill>
                <a:latin typeface="Gotham-Book"/>
                <a:cs typeface="Gotham-Book"/>
              </a:rPr>
              <a:t> </a:t>
            </a:r>
            <a:r>
              <a:rPr lang="fr-FR" dirty="0">
                <a:solidFill>
                  <a:schemeClr val="tx1">
                    <a:lumMod val="75000"/>
                    <a:lumOff val="25000"/>
                  </a:schemeClr>
                </a:solidFill>
                <a:latin typeface="Gotham-Book"/>
                <a:ea typeface="ＭＳ Ｐゴシック" pitchFamily="-108" charset="-128"/>
                <a:cs typeface="Gotham-Book"/>
              </a:rPr>
              <a:t> </a:t>
            </a:r>
            <a:r>
              <a:rPr lang="fr-FR" b="1" dirty="0">
                <a:solidFill>
                  <a:schemeClr val="tx1">
                    <a:lumMod val="75000"/>
                    <a:lumOff val="25000"/>
                  </a:schemeClr>
                </a:solidFill>
                <a:latin typeface="Gotham-Book"/>
                <a:ea typeface="ＭＳ Ｐゴシック" pitchFamily="-108" charset="-128"/>
                <a:cs typeface="Gotham-Book"/>
              </a:rPr>
              <a:t>Exemple du poster des 2 ânes disponible sur le site Non-Violence Actualité</a:t>
            </a:r>
            <a:r>
              <a:rPr lang="fr-FR" dirty="0">
                <a:solidFill>
                  <a:schemeClr val="tx1">
                    <a:lumMod val="75000"/>
                    <a:lumOff val="25000"/>
                  </a:schemeClr>
                </a:solidFill>
                <a:latin typeface="Gotham-Book"/>
                <a:cs typeface="Gotham-Book"/>
              </a:rPr>
              <a:t>.</a:t>
            </a:r>
          </a:p>
          <a:p>
            <a:pPr defTabSz="414772" fontAlgn="base">
              <a:spcBef>
                <a:spcPct val="20000"/>
              </a:spcBef>
              <a:spcAft>
                <a:spcPts val="544"/>
              </a:spcAft>
              <a:buClr>
                <a:srgbClr val="007E8D"/>
              </a:buClr>
              <a:buSzPct val="100000"/>
              <a:defRPr/>
            </a:pPr>
            <a:r>
              <a:rPr lang="fr-FR" dirty="0">
                <a:solidFill>
                  <a:schemeClr val="tx1">
                    <a:lumMod val="75000"/>
                    <a:lumOff val="25000"/>
                  </a:schemeClr>
                </a:solidFill>
                <a:latin typeface="Gotham-Book"/>
                <a:ea typeface="ＭＳ Ｐゴシック" pitchFamily="-108" charset="-128"/>
                <a:cs typeface="Gotham-Book"/>
              </a:rPr>
              <a:t>« D’habitude les ânes ne pensent qu’à eux-mêmes, et au début ils étaient presque en train de s’étrangler pour aller manger. Et au final, en coopérant, les ânes ont réussi à trouver une solution ensemble et à développer leur intelligence ». </a:t>
            </a:r>
          </a:p>
          <a:p>
            <a:pPr defTabSz="414772" fontAlgn="base">
              <a:spcBef>
                <a:spcPct val="20000"/>
              </a:spcBef>
              <a:spcAft>
                <a:spcPts val="544"/>
              </a:spcAft>
              <a:buClr>
                <a:srgbClr val="007E8D"/>
              </a:buClr>
              <a:buSzPct val="100000"/>
              <a:buFont typeface="Arial Unicode MS"/>
              <a:buChar char="✚"/>
              <a:defRPr/>
            </a:pPr>
            <a:endParaRPr lang="fr-FR" dirty="0">
              <a:solidFill>
                <a:schemeClr val="tx1">
                  <a:lumMod val="75000"/>
                  <a:lumOff val="25000"/>
                </a:schemeClr>
              </a:solidFill>
              <a:latin typeface="Gotham-Book"/>
              <a:ea typeface="ＭＳ Ｐゴシック" pitchFamily="-108" charset="-128"/>
              <a:cs typeface="Gotham-Book"/>
            </a:endParaRPr>
          </a:p>
        </p:txBody>
      </p:sp>
      <p:pic>
        <p:nvPicPr>
          <p:cNvPr id="7" name="Image 6" descr="http://www.nonviolence-actualite.org/catalog/images/adloutils/0133.jpg"/>
          <p:cNvPicPr/>
          <p:nvPr/>
        </p:nvPicPr>
        <p:blipFill>
          <a:blip r:embed="rId2"/>
          <a:srcRect/>
          <a:stretch>
            <a:fillRect/>
          </a:stretch>
        </p:blipFill>
        <p:spPr>
          <a:xfrm>
            <a:off x="6884498" y="1872245"/>
            <a:ext cx="3322993" cy="4226436"/>
          </a:xfrm>
          <a:prstGeom prst="rect">
            <a:avLst/>
          </a:prstGeom>
          <a:noFill/>
          <a:ln>
            <a:noFill/>
            <a:prstDash/>
          </a:ln>
        </p:spPr>
      </p:pic>
    </p:spTree>
    <p:extLst>
      <p:ext uri="{BB962C8B-B14F-4D97-AF65-F5344CB8AC3E}">
        <p14:creationId xmlns:p14="http://schemas.microsoft.com/office/powerpoint/2010/main" val="1380291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1: Mise en situation</a:t>
            </a:r>
            <a:endParaRPr lang="fr-FR" sz="1452" dirty="0"/>
          </a:p>
        </p:txBody>
      </p:sp>
      <p:sp>
        <p:nvSpPr>
          <p:cNvPr id="3" name="Espace réservé du contenu 2"/>
          <p:cNvSpPr>
            <a:spLocks noGrp="1"/>
          </p:cNvSpPr>
          <p:nvPr>
            <p:ph idx="1"/>
          </p:nvPr>
        </p:nvSpPr>
        <p:spPr>
          <a:xfrm>
            <a:off x="1600935" y="1572276"/>
            <a:ext cx="6989706" cy="4941168"/>
          </a:xfrm>
          <a:solidFill>
            <a:schemeClr val="bg1"/>
          </a:solidFill>
        </p:spPr>
        <p:txBody>
          <a:bodyPr>
            <a:normAutofit lnSpcReduction="10000"/>
          </a:bodyPr>
          <a:lstStyle/>
          <a:p>
            <a:pPr>
              <a:lnSpc>
                <a:spcPct val="100000"/>
              </a:lnSpc>
              <a:buNone/>
            </a:pPr>
            <a:r>
              <a:rPr lang="fr-FR" sz="1600" b="1" dirty="0"/>
              <a:t>Expérience de compétition N°1 : les gagnants et les perdants  (10 minutes)</a:t>
            </a:r>
            <a:endParaRPr lang="fr-FR" sz="1600" dirty="0"/>
          </a:p>
          <a:p>
            <a:pPr>
              <a:lnSpc>
                <a:spcPct val="100000"/>
              </a:lnSpc>
            </a:pPr>
            <a:r>
              <a:rPr lang="fr-FR" sz="1600" dirty="0"/>
              <a:t>Faire 2 groupes avec 2 équipes réparties dans la salle, l’une qui gagne et l’une qui perd. Les faire jouer et éprouver l’expérience des gagnants et perdants. Et ensuite les faire changer de place, le groupe des gagnants prend la place des perdants et vice et versa. Partage des ressentis après cette mise en situation.</a:t>
            </a:r>
          </a:p>
          <a:p>
            <a:pPr>
              <a:lnSpc>
                <a:spcPct val="100000"/>
              </a:lnSpc>
            </a:pPr>
            <a:endParaRPr lang="fr-FR" sz="1600" dirty="0"/>
          </a:p>
          <a:p>
            <a:pPr>
              <a:lnSpc>
                <a:spcPct val="100000"/>
              </a:lnSpc>
            </a:pPr>
            <a:r>
              <a:rPr lang="fr-FR" sz="1600" b="1" dirty="0"/>
              <a:t>Expérience de coopération N° 2 : le Bâton d’hélium  (10 minutes)</a:t>
            </a:r>
            <a:endParaRPr lang="fr-FR" sz="1600" dirty="0"/>
          </a:p>
          <a:p>
            <a:pPr>
              <a:lnSpc>
                <a:spcPct val="100000"/>
              </a:lnSpc>
              <a:buNone/>
            </a:pPr>
            <a:r>
              <a:rPr lang="fr-FR" sz="1600" u="sng" dirty="0"/>
              <a:t>Nombre :</a:t>
            </a:r>
            <a:r>
              <a:rPr lang="fr-FR" sz="1600" dirty="0"/>
              <a:t> 8 à 30 participants </a:t>
            </a:r>
          </a:p>
          <a:p>
            <a:pPr>
              <a:lnSpc>
                <a:spcPct val="100000"/>
              </a:lnSpc>
              <a:buNone/>
            </a:pPr>
            <a:r>
              <a:rPr lang="fr-FR" sz="1600" u="sng" dirty="0"/>
              <a:t>Matériel :</a:t>
            </a:r>
            <a:r>
              <a:rPr lang="fr-FR" sz="1600" dirty="0"/>
              <a:t> un bâton type manche à balais</a:t>
            </a:r>
          </a:p>
          <a:p>
            <a:pPr>
              <a:lnSpc>
                <a:spcPct val="100000"/>
              </a:lnSpc>
              <a:buNone/>
            </a:pPr>
            <a:r>
              <a:rPr lang="fr-FR" sz="1600" u="sng" dirty="0"/>
              <a:t>Déroulé : </a:t>
            </a:r>
            <a:r>
              <a:rPr lang="fr-FR" sz="1600" dirty="0"/>
              <a:t>Alignez chaque groupe pour former deux rangées. Expliquez que l'exercice est simple. Vous leur donnez un bâton. Ils devront tous déposer ce bâton sur leurs doigts. L'objectif est de baisser ce bâton à terre. Les règles sont les suivantes : Chaque personne devrait utiliser un doigt de chaque main pour tenir la barre. Les doigts doivent toucher la tige à tout moment pendant quelle descend. Quand un groupe essaie cet exercice pour la première fois, il est tout probable que le bâton commence à se déplacer vers le haut plutôt que vers le bas ! C’est en effet comme un bâton d’hélium ! Encourager pour trouver une solution. C’est la solidarité et la communication qui les aidera.  </a:t>
            </a:r>
          </a:p>
          <a:p>
            <a:pPr>
              <a:lnSpc>
                <a:spcPct val="100000"/>
              </a:lnSpc>
            </a:pPr>
            <a:endParaRPr lang="fr-FR" sz="1600" dirty="0"/>
          </a:p>
          <a:p>
            <a:pPr>
              <a:lnSpc>
                <a:spcPct val="100000"/>
              </a:lnSpc>
            </a:pPr>
            <a:endParaRPr lang="fr-FR" sz="1800" dirty="0"/>
          </a:p>
        </p:txBody>
      </p:sp>
      <p:pic>
        <p:nvPicPr>
          <p:cNvPr id="4" name="Picture 15" descr="heliumStick.jpg"/>
          <p:cNvPicPr/>
          <p:nvPr/>
        </p:nvPicPr>
        <p:blipFill>
          <a:blip r:embed="rId2"/>
          <a:srcRect l="5054" t="4582" r="61111" b="4852"/>
          <a:stretch>
            <a:fillRect/>
          </a:stretch>
        </p:blipFill>
        <p:spPr>
          <a:xfrm>
            <a:off x="8770881" y="2187837"/>
            <a:ext cx="1873066" cy="2927973"/>
          </a:xfrm>
          <a:prstGeom prst="rect">
            <a:avLst/>
          </a:prstGeom>
          <a:noFill/>
          <a:ln>
            <a:noFill/>
            <a:prstDash/>
          </a:ln>
        </p:spPr>
      </p:pic>
    </p:spTree>
    <p:extLst>
      <p:ext uri="{BB962C8B-B14F-4D97-AF65-F5344CB8AC3E}">
        <p14:creationId xmlns:p14="http://schemas.microsoft.com/office/powerpoint/2010/main" val="3633021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1: mise en situation (suite) </a:t>
            </a:r>
          </a:p>
        </p:txBody>
      </p:sp>
      <p:sp>
        <p:nvSpPr>
          <p:cNvPr id="3" name="Espace réservé du contenu 2"/>
          <p:cNvSpPr>
            <a:spLocks noGrp="1"/>
          </p:cNvSpPr>
          <p:nvPr>
            <p:ph idx="1"/>
          </p:nvPr>
        </p:nvSpPr>
        <p:spPr>
          <a:xfrm>
            <a:off x="1653944" y="1916833"/>
            <a:ext cx="9014760" cy="4941168"/>
          </a:xfrm>
          <a:solidFill>
            <a:schemeClr val="bg1"/>
          </a:solidFill>
        </p:spPr>
        <p:txBody>
          <a:bodyPr/>
          <a:lstStyle/>
          <a:p>
            <a:pPr>
              <a:lnSpc>
                <a:spcPct val="100000"/>
              </a:lnSpc>
            </a:pPr>
            <a:r>
              <a:rPr lang="fr-FR" sz="1452" b="1" dirty="0"/>
              <a:t>Expérience de coopération N° 3: le Crayon de coopération </a:t>
            </a:r>
            <a:endParaRPr lang="fr-FR" sz="1452" dirty="0"/>
          </a:p>
          <a:p>
            <a:pPr>
              <a:lnSpc>
                <a:spcPct val="100000"/>
              </a:lnSpc>
              <a:buNone/>
            </a:pPr>
            <a:r>
              <a:rPr lang="fr-FR" sz="1452" u="sng" dirty="0"/>
              <a:t>Nombre :</a:t>
            </a:r>
            <a:r>
              <a:rPr lang="fr-FR" sz="1452" dirty="0"/>
              <a:t> 5 à 10 participants </a:t>
            </a:r>
          </a:p>
          <a:p>
            <a:pPr>
              <a:lnSpc>
                <a:spcPct val="100000"/>
              </a:lnSpc>
              <a:buNone/>
            </a:pPr>
            <a:r>
              <a:rPr lang="fr-FR" sz="1452" u="sng" dirty="0"/>
              <a:t>Durée :</a:t>
            </a:r>
            <a:r>
              <a:rPr lang="fr-FR" sz="1452" dirty="0"/>
              <a:t> inférieur à 30 min</a:t>
            </a:r>
          </a:p>
          <a:p>
            <a:pPr>
              <a:lnSpc>
                <a:spcPct val="100000"/>
              </a:lnSpc>
              <a:buNone/>
            </a:pPr>
            <a:r>
              <a:rPr lang="fr-FR" sz="1452" u="sng" dirty="0"/>
              <a:t>Matériel :</a:t>
            </a:r>
            <a:r>
              <a:rPr lang="fr-FR" sz="1452" dirty="0"/>
              <a:t> le crayon !</a:t>
            </a:r>
          </a:p>
          <a:p>
            <a:pPr>
              <a:lnSpc>
                <a:spcPct val="100000"/>
              </a:lnSpc>
              <a:buNone/>
            </a:pPr>
            <a:r>
              <a:rPr lang="fr-FR" sz="1452" u="sng" dirty="0"/>
              <a:t>Déroulé : </a:t>
            </a:r>
            <a:r>
              <a:rPr lang="fr-FR" sz="1452" dirty="0"/>
              <a:t>Le crayon propose de réunir jusqu’à 10 joueurs, tenant simultanément un crayon via une corde tendue. Placés autour d’une table, les joueurs dessinent sur 1 grande feuille de papier un dessin de leur choix ou résolvent un labyrinthe en groupe. Le crayon coopératif est un instrument magique. Les joueurs construisent un esprit de groupe qui déplace le crayon. L’activité est totalement coopérative car elle requiert beaucoup d’écoute et donne à chacun une place indispensable. </a:t>
            </a:r>
          </a:p>
          <a:p>
            <a:pPr lvl="0">
              <a:lnSpc>
                <a:spcPct val="100000"/>
              </a:lnSpc>
              <a:buNone/>
            </a:pPr>
            <a:r>
              <a:rPr lang="fr-FR" sz="1452" dirty="0"/>
              <a:t>Retour et partage sur les expériences. Ce qui a bien marché, ce qui demande à être amélioré. Montrer à quels points les enfants sont tous gagnants quand ils coopèrent, qu’ils sont plus confiants, plus à l’écoute, plus ouverts et plus joyeux.   </a:t>
            </a:r>
          </a:p>
          <a:p>
            <a:pPr lvl="0">
              <a:lnSpc>
                <a:spcPct val="100000"/>
              </a:lnSpc>
              <a:buNone/>
            </a:pPr>
            <a:r>
              <a:rPr lang="fr-FR" sz="1452" dirty="0"/>
              <a:t>Leur dire que dans le monde il y a beaucoup de pays qui sont dans la compétition, les uns contre les autres, et qu’ils auraient tout à gagner d’être dans la coopération pour créer ensemble. Ensemble ils trouveraient plus de solutions, comme les 2 ânes ! </a:t>
            </a:r>
          </a:p>
          <a:p>
            <a:pPr>
              <a:lnSpc>
                <a:spcPct val="100000"/>
              </a:lnSpc>
            </a:pPr>
            <a:endParaRPr lang="fr-FR" sz="1452" dirty="0"/>
          </a:p>
        </p:txBody>
      </p:sp>
      <p:pic>
        <p:nvPicPr>
          <p:cNvPr id="4" name="Image 3" descr="CrayonCooperatif_large02"/>
          <p:cNvPicPr/>
          <p:nvPr/>
        </p:nvPicPr>
        <p:blipFill>
          <a:blip r:embed="rId2"/>
          <a:srcRect/>
          <a:stretch>
            <a:fillRect/>
          </a:stretch>
        </p:blipFill>
        <p:spPr>
          <a:xfrm>
            <a:off x="7990406" y="1469270"/>
            <a:ext cx="2678298" cy="1631665"/>
          </a:xfrm>
          <a:prstGeom prst="rect">
            <a:avLst/>
          </a:prstGeom>
          <a:noFill/>
          <a:ln>
            <a:noFill/>
            <a:prstDash/>
          </a:ln>
        </p:spPr>
      </p:pic>
      <p:pic>
        <p:nvPicPr>
          <p:cNvPr id="5" name="Image 4" descr="CrayonCooperatif_large01"/>
          <p:cNvPicPr/>
          <p:nvPr/>
        </p:nvPicPr>
        <p:blipFill>
          <a:blip r:embed="rId3"/>
          <a:srcRect/>
          <a:stretch>
            <a:fillRect/>
          </a:stretch>
        </p:blipFill>
        <p:spPr>
          <a:xfrm>
            <a:off x="4920162" y="2423485"/>
            <a:ext cx="953956" cy="677450"/>
          </a:xfrm>
          <a:prstGeom prst="rect">
            <a:avLst/>
          </a:prstGeom>
          <a:noFill/>
          <a:ln>
            <a:noFill/>
            <a:prstDash/>
          </a:ln>
        </p:spPr>
      </p:pic>
    </p:spTree>
    <p:extLst>
      <p:ext uri="{BB962C8B-B14F-4D97-AF65-F5344CB8AC3E}">
        <p14:creationId xmlns:p14="http://schemas.microsoft.com/office/powerpoint/2010/main" val="1365388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1:  prise de décisions et bilan</a:t>
            </a:r>
          </a:p>
        </p:txBody>
      </p:sp>
      <p:sp>
        <p:nvSpPr>
          <p:cNvPr id="3" name="Espace réservé du contenu 2"/>
          <p:cNvSpPr>
            <a:spLocks noGrp="1"/>
          </p:cNvSpPr>
          <p:nvPr>
            <p:ph idx="1"/>
          </p:nvPr>
        </p:nvSpPr>
        <p:spPr>
          <a:xfrm>
            <a:off x="838200" y="1613593"/>
            <a:ext cx="10515600" cy="4351338"/>
          </a:xfrm>
        </p:spPr>
        <p:txBody>
          <a:bodyPr>
            <a:normAutofit/>
          </a:bodyPr>
          <a:lstStyle/>
          <a:p>
            <a:pPr>
              <a:lnSpc>
                <a:spcPct val="100000"/>
              </a:lnSpc>
              <a:buNone/>
            </a:pPr>
            <a:r>
              <a:rPr lang="fr-FR" sz="1800" b="1" u="sng" dirty="0"/>
              <a:t>Prise de décisions pour être plus dans la coopération</a:t>
            </a:r>
            <a:r>
              <a:rPr lang="fr-FR" sz="1800" b="1" dirty="0"/>
              <a:t> (10 min):</a:t>
            </a:r>
            <a:endParaRPr lang="fr-FR" sz="1800" dirty="0"/>
          </a:p>
          <a:p>
            <a:pPr lvl="0">
              <a:lnSpc>
                <a:spcPct val="100000"/>
              </a:lnSpc>
            </a:pPr>
            <a:r>
              <a:rPr lang="fr-FR" sz="1800" dirty="0"/>
              <a:t>Distribution aux enfants des cartes ou cahiers. Demander aux enfants de prendre 2 décisions pour être dans la coopération : 1 décision avec ses copains et 1 décision avec sa famille (frères, sœurs…). Les noter sur leurs cartes ou cahiers .</a:t>
            </a:r>
          </a:p>
          <a:p>
            <a:pPr lvl="0">
              <a:lnSpc>
                <a:spcPct val="100000"/>
              </a:lnSpc>
            </a:pPr>
            <a:r>
              <a:rPr lang="fr-FR" sz="1800" dirty="0"/>
              <a:t>Quelques partages d’enfants de leurs décisions.</a:t>
            </a:r>
          </a:p>
          <a:p>
            <a:pPr>
              <a:lnSpc>
                <a:spcPct val="100000"/>
              </a:lnSpc>
              <a:buNone/>
            </a:pPr>
            <a:r>
              <a:rPr lang="fr-FR" sz="1800" b="1" u="sng" dirty="0"/>
              <a:t>Bilan</a:t>
            </a:r>
            <a:r>
              <a:rPr lang="fr-FR" sz="1800" dirty="0"/>
              <a:t> </a:t>
            </a:r>
            <a:r>
              <a:rPr lang="fr-FR" sz="1800" b="1" dirty="0"/>
              <a:t>(5 min):</a:t>
            </a:r>
            <a:endParaRPr lang="fr-FR" sz="1800" dirty="0"/>
          </a:p>
          <a:p>
            <a:pPr>
              <a:lnSpc>
                <a:spcPct val="100000"/>
              </a:lnSpc>
            </a:pPr>
            <a:r>
              <a:rPr lang="fr-FR" sz="1800" dirty="0"/>
              <a:t> « Il y a beaucoup de joie à coopérer ! De plus, la coopération permet de développer une intelligence plus globale, car elle nous invite à sortir du « chacun pour soi » pour prendre en compte non seulement nos propres besoins, mais aussi ceux des autres. C’est toute notre société qui aurait à gagner de la logique de coopération, car elle seule contribue vraiment à un enrichissement mutuel » extrait du Kit </a:t>
            </a:r>
            <a:r>
              <a:rPr lang="fr-FR" sz="1800" i="1" dirty="0"/>
              <a:t>Tous les enfants du monde ont du talent, Tous !</a:t>
            </a:r>
            <a:endParaRPr lang="fr-FR" sz="1800" dirty="0"/>
          </a:p>
          <a:p>
            <a:pPr>
              <a:lnSpc>
                <a:spcPct val="100000"/>
              </a:lnSpc>
            </a:pPr>
            <a:endParaRPr lang="fr-FR" sz="1800" dirty="0"/>
          </a:p>
        </p:txBody>
      </p:sp>
      <p:pic>
        <p:nvPicPr>
          <p:cNvPr id="4098" name="Picture 2" descr="C:\Users\Géraldine\Desktop\LS\Images Living School\2483095_022-var2012025g1127-7541_640x280-001.jpg"/>
          <p:cNvPicPr>
            <a:picLocks noChangeAspect="1" noChangeArrowheads="1"/>
          </p:cNvPicPr>
          <p:nvPr/>
        </p:nvPicPr>
        <p:blipFill>
          <a:blip r:embed="rId2"/>
          <a:srcRect/>
          <a:stretch>
            <a:fillRect/>
          </a:stretch>
        </p:blipFill>
        <p:spPr bwMode="auto">
          <a:xfrm>
            <a:off x="4602111" y="5064181"/>
            <a:ext cx="2612974" cy="1143177"/>
          </a:xfrm>
          <a:prstGeom prst="rect">
            <a:avLst/>
          </a:prstGeom>
          <a:noFill/>
        </p:spPr>
      </p:pic>
    </p:spTree>
    <p:extLst>
      <p:ext uri="{BB962C8B-B14F-4D97-AF65-F5344CB8AC3E}">
        <p14:creationId xmlns:p14="http://schemas.microsoft.com/office/powerpoint/2010/main" val="189089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2 </a:t>
            </a:r>
            <a:r>
              <a:rPr lang="fr-FR" sz="1633" dirty="0"/>
              <a:t>(40 minutes environ)</a:t>
            </a:r>
          </a:p>
        </p:txBody>
      </p:sp>
      <p:sp>
        <p:nvSpPr>
          <p:cNvPr id="3" name="Espace réservé du contenu 2"/>
          <p:cNvSpPr>
            <a:spLocks noGrp="1"/>
          </p:cNvSpPr>
          <p:nvPr>
            <p:ph idx="1"/>
          </p:nvPr>
        </p:nvSpPr>
        <p:spPr>
          <a:xfrm>
            <a:off x="838200" y="1746113"/>
            <a:ext cx="10515600" cy="4351338"/>
          </a:xfrm>
        </p:spPr>
        <p:txBody>
          <a:bodyPr>
            <a:normAutofit/>
          </a:bodyPr>
          <a:lstStyle/>
          <a:p>
            <a:pPr>
              <a:lnSpc>
                <a:spcPct val="100000"/>
              </a:lnSpc>
            </a:pPr>
            <a:r>
              <a:rPr lang="fr-FR" sz="1800" b="1" u="sng" dirty="0"/>
              <a:t>Echange avec les enfants</a:t>
            </a:r>
            <a:r>
              <a:rPr lang="fr-FR" sz="1800" b="1" dirty="0"/>
              <a:t> (10 min)</a:t>
            </a:r>
            <a:r>
              <a:rPr lang="fr-FR" sz="1800" dirty="0"/>
              <a:t>: </a:t>
            </a:r>
          </a:p>
          <a:p>
            <a:pPr lvl="0">
              <a:lnSpc>
                <a:spcPct val="100000"/>
              </a:lnSpc>
              <a:buNone/>
            </a:pPr>
            <a:r>
              <a:rPr lang="fr-FR" sz="1800" dirty="0"/>
              <a:t>Revenir sur la séance précédente. Faire un bilan de situation, est-ce que des enfants ont vu des changements en décidant d’être plus coopératifs ? Partage de ressentis. </a:t>
            </a:r>
          </a:p>
          <a:p>
            <a:pPr lvl="0">
              <a:lnSpc>
                <a:spcPct val="100000"/>
              </a:lnSpc>
              <a:buNone/>
            </a:pPr>
            <a:r>
              <a:rPr lang="fr-FR" sz="1800" dirty="0"/>
              <a:t>Continuer à explorer la coopération avec de nouveaux jeux. </a:t>
            </a:r>
          </a:p>
          <a:p>
            <a:pPr>
              <a:lnSpc>
                <a:spcPct val="100000"/>
              </a:lnSpc>
            </a:pPr>
            <a:endParaRPr lang="fr-FR" sz="1800" dirty="0"/>
          </a:p>
        </p:txBody>
      </p:sp>
      <p:pic>
        <p:nvPicPr>
          <p:cNvPr id="2050" name="Picture 2" descr="C:\Users\Géraldine\Desktop\LS\Images Living School\originalCAL1601H.jpg"/>
          <p:cNvPicPr>
            <a:picLocks noChangeAspect="1" noChangeArrowheads="1"/>
          </p:cNvPicPr>
          <p:nvPr/>
        </p:nvPicPr>
        <p:blipFill>
          <a:blip r:embed="rId2"/>
          <a:srcRect/>
          <a:stretch>
            <a:fillRect/>
          </a:stretch>
        </p:blipFill>
        <p:spPr bwMode="auto">
          <a:xfrm>
            <a:off x="6422622" y="3311935"/>
            <a:ext cx="3473135" cy="2091774"/>
          </a:xfrm>
          <a:prstGeom prst="rect">
            <a:avLst/>
          </a:prstGeom>
          <a:noFill/>
        </p:spPr>
      </p:pic>
      <p:pic>
        <p:nvPicPr>
          <p:cNvPr id="2051" name="Picture 3" descr="C:\Users\Géraldine\Desktop\LS\Images Living School\original (8).jpg"/>
          <p:cNvPicPr>
            <a:picLocks noChangeAspect="1" noChangeArrowheads="1"/>
          </p:cNvPicPr>
          <p:nvPr/>
        </p:nvPicPr>
        <p:blipFill>
          <a:blip r:embed="rId3"/>
          <a:srcRect/>
          <a:stretch>
            <a:fillRect/>
          </a:stretch>
        </p:blipFill>
        <p:spPr bwMode="auto">
          <a:xfrm>
            <a:off x="2986932" y="3311935"/>
            <a:ext cx="1882083" cy="2349313"/>
          </a:xfrm>
          <a:prstGeom prst="rect">
            <a:avLst/>
          </a:prstGeom>
          <a:noFill/>
        </p:spPr>
      </p:pic>
    </p:spTree>
    <p:extLst>
      <p:ext uri="{BB962C8B-B14F-4D97-AF65-F5344CB8AC3E}">
        <p14:creationId xmlns:p14="http://schemas.microsoft.com/office/powerpoint/2010/main" val="2353985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2: mise en situation</a:t>
            </a:r>
          </a:p>
        </p:txBody>
      </p:sp>
      <p:sp>
        <p:nvSpPr>
          <p:cNvPr id="3" name="Espace réservé du contenu 2"/>
          <p:cNvSpPr>
            <a:spLocks noGrp="1"/>
          </p:cNvSpPr>
          <p:nvPr>
            <p:ph idx="1"/>
          </p:nvPr>
        </p:nvSpPr>
        <p:spPr>
          <a:xfrm>
            <a:off x="1653944" y="1690688"/>
            <a:ext cx="9014760" cy="4258241"/>
          </a:xfrm>
        </p:spPr>
        <p:txBody>
          <a:bodyPr>
            <a:normAutofit/>
          </a:bodyPr>
          <a:lstStyle/>
          <a:p>
            <a:pPr>
              <a:lnSpc>
                <a:spcPct val="100000"/>
              </a:lnSpc>
            </a:pPr>
            <a:r>
              <a:rPr lang="fr-FR" sz="1600" b="1" u="sng" dirty="0"/>
              <a:t>Mise en situation coopération (20 min au global) :</a:t>
            </a:r>
            <a:endParaRPr lang="fr-FR" sz="1600" dirty="0"/>
          </a:p>
          <a:p>
            <a:pPr>
              <a:lnSpc>
                <a:spcPct val="100000"/>
              </a:lnSpc>
            </a:pPr>
            <a:r>
              <a:rPr lang="fr-FR" sz="1600" b="1" dirty="0"/>
              <a:t>Expérience de coopération N° 1: Le nœud humain</a:t>
            </a:r>
            <a:r>
              <a:rPr lang="fr-FR" sz="1600" b="1" u="sng" dirty="0"/>
              <a:t> </a:t>
            </a:r>
          </a:p>
          <a:p>
            <a:pPr>
              <a:lnSpc>
                <a:spcPct val="100000"/>
              </a:lnSpc>
            </a:pPr>
            <a:endParaRPr lang="fr-FR" sz="1600" dirty="0"/>
          </a:p>
          <a:p>
            <a:pPr>
              <a:lnSpc>
                <a:spcPct val="100000"/>
              </a:lnSpc>
              <a:buNone/>
            </a:pPr>
            <a:r>
              <a:rPr lang="fr-FR" sz="1600" u="sng" dirty="0"/>
              <a:t>Nombre :</a:t>
            </a:r>
            <a:r>
              <a:rPr lang="fr-FR" sz="1600" dirty="0"/>
              <a:t> 8 à 30 participants (équipes de 8 à 16 personnes) </a:t>
            </a:r>
          </a:p>
          <a:p>
            <a:pPr>
              <a:lnSpc>
                <a:spcPct val="100000"/>
              </a:lnSpc>
              <a:buNone/>
            </a:pPr>
            <a:r>
              <a:rPr lang="fr-FR" sz="1600" u="sng" dirty="0"/>
              <a:t>Age :</a:t>
            </a:r>
            <a:r>
              <a:rPr lang="fr-FR" sz="1600" dirty="0"/>
              <a:t> à partir du Cycle 3 </a:t>
            </a:r>
          </a:p>
          <a:p>
            <a:pPr>
              <a:lnSpc>
                <a:spcPct val="100000"/>
              </a:lnSpc>
              <a:buNone/>
            </a:pPr>
            <a:r>
              <a:rPr lang="fr-FR" sz="1600" u="sng" dirty="0"/>
              <a:t>Durée :</a:t>
            </a:r>
            <a:r>
              <a:rPr lang="fr-FR" sz="1600" dirty="0"/>
              <a:t> 10 à 20 minutes </a:t>
            </a:r>
          </a:p>
          <a:p>
            <a:pPr>
              <a:lnSpc>
                <a:spcPct val="100000"/>
              </a:lnSpc>
              <a:buNone/>
            </a:pPr>
            <a:r>
              <a:rPr lang="fr-FR" sz="1600" u="sng" dirty="0"/>
              <a:t>Matériel :</a:t>
            </a:r>
            <a:r>
              <a:rPr lang="fr-FR" sz="1600" dirty="0"/>
              <a:t> aucun </a:t>
            </a:r>
          </a:p>
          <a:p>
            <a:pPr>
              <a:lnSpc>
                <a:spcPct val="100000"/>
              </a:lnSpc>
              <a:buNone/>
            </a:pPr>
            <a:r>
              <a:rPr lang="fr-FR" sz="1600" u="sng" dirty="0"/>
              <a:t>Déroulé : </a:t>
            </a:r>
            <a:r>
              <a:rPr lang="fr-FR" sz="1600" dirty="0"/>
              <a:t> Les participants forment une ronde bien serrée. Chaque participant tend les mains vers le centre, paumes vers le sol et ferme les yeux. Au signal, chacun saisit au hasard deux mains à sa portée (les yeux toujours fermés).</a:t>
            </a:r>
            <a:br>
              <a:rPr lang="fr-FR" sz="1600" dirty="0"/>
            </a:br>
            <a:r>
              <a:rPr lang="fr-FR" sz="1600" dirty="0"/>
              <a:t>Une fois le « nœud » ainsi constitué, tout le monde ouvre les yeux et essaye de défaire le nœud formé, sans jamais se lâcher les mains ! Quand tous les participants forment des petites rondes, sans aucun nœud le jeu est terminé ! Ce jeu développe l’entraide, l’écoute et l’esprit de groupe.</a:t>
            </a:r>
          </a:p>
          <a:p>
            <a:pPr>
              <a:lnSpc>
                <a:spcPct val="100000"/>
              </a:lnSpc>
            </a:pPr>
            <a:endParaRPr lang="fr-FR" sz="1600" dirty="0"/>
          </a:p>
        </p:txBody>
      </p:sp>
      <p:pic>
        <p:nvPicPr>
          <p:cNvPr id="4" name="irc_mi" descr="http://i.ytimg.com/vi/PX99aOGYk0I/hqdefault.jpg"/>
          <p:cNvPicPr/>
          <p:nvPr/>
        </p:nvPicPr>
        <p:blipFill>
          <a:blip r:embed="rId2"/>
          <a:srcRect/>
          <a:stretch>
            <a:fillRect/>
          </a:stretch>
        </p:blipFill>
        <p:spPr>
          <a:xfrm>
            <a:off x="7010541" y="1916832"/>
            <a:ext cx="3249861" cy="2159889"/>
          </a:xfrm>
          <a:prstGeom prst="rect">
            <a:avLst/>
          </a:prstGeom>
          <a:noFill/>
          <a:ln>
            <a:noFill/>
            <a:prstDash/>
          </a:ln>
        </p:spPr>
      </p:pic>
    </p:spTree>
    <p:extLst>
      <p:ext uri="{BB962C8B-B14F-4D97-AF65-F5344CB8AC3E}">
        <p14:creationId xmlns:p14="http://schemas.microsoft.com/office/powerpoint/2010/main" val="4232083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Séance 2: mise en situation</a:t>
            </a:r>
          </a:p>
        </p:txBody>
      </p:sp>
      <p:sp>
        <p:nvSpPr>
          <p:cNvPr id="3" name="Espace réservé du contenu 2"/>
          <p:cNvSpPr>
            <a:spLocks noGrp="1"/>
          </p:cNvSpPr>
          <p:nvPr>
            <p:ph idx="1"/>
          </p:nvPr>
        </p:nvSpPr>
        <p:spPr/>
        <p:txBody>
          <a:bodyPr>
            <a:normAutofit/>
          </a:bodyPr>
          <a:lstStyle/>
          <a:p>
            <a:pPr>
              <a:lnSpc>
                <a:spcPct val="100000"/>
              </a:lnSpc>
            </a:pPr>
            <a:r>
              <a:rPr lang="fr-FR" sz="1600" b="1" dirty="0"/>
              <a:t>Expérience de coopération N° 2: La phrase la plus longue</a:t>
            </a:r>
            <a:endParaRPr lang="fr-FR" sz="1600" dirty="0"/>
          </a:p>
          <a:p>
            <a:pPr>
              <a:lnSpc>
                <a:spcPct val="100000"/>
              </a:lnSpc>
            </a:pPr>
            <a:r>
              <a:rPr lang="fr-FR" sz="1600" u="sng" dirty="0"/>
              <a:t>Nombre :</a:t>
            </a:r>
            <a:r>
              <a:rPr lang="fr-FR" sz="1600" dirty="0"/>
              <a:t> jusqu’à 25 participants </a:t>
            </a:r>
          </a:p>
          <a:p>
            <a:pPr>
              <a:lnSpc>
                <a:spcPct val="100000"/>
              </a:lnSpc>
            </a:pPr>
            <a:r>
              <a:rPr lang="fr-FR" sz="1600" u="sng" dirty="0"/>
              <a:t>Age :</a:t>
            </a:r>
            <a:r>
              <a:rPr lang="fr-FR" sz="1600" dirty="0"/>
              <a:t> à partir du Cycle 2 </a:t>
            </a:r>
          </a:p>
          <a:p>
            <a:pPr>
              <a:lnSpc>
                <a:spcPct val="100000"/>
              </a:lnSpc>
            </a:pPr>
            <a:r>
              <a:rPr lang="fr-FR" sz="1600" u="sng" dirty="0"/>
              <a:t>Durée :</a:t>
            </a:r>
            <a:r>
              <a:rPr lang="fr-FR" sz="1600" dirty="0"/>
              <a:t> 10 à 20 minutes </a:t>
            </a:r>
          </a:p>
          <a:p>
            <a:pPr>
              <a:lnSpc>
                <a:spcPct val="100000"/>
              </a:lnSpc>
            </a:pPr>
            <a:r>
              <a:rPr lang="fr-FR" sz="1600" u="sng" dirty="0"/>
              <a:t>Déroulé : </a:t>
            </a:r>
            <a:endParaRPr lang="fr-FR" sz="1600" dirty="0"/>
          </a:p>
          <a:p>
            <a:pPr>
              <a:lnSpc>
                <a:spcPct val="100000"/>
              </a:lnSpc>
              <a:buNone/>
            </a:pPr>
            <a:r>
              <a:rPr lang="fr-FR" sz="1600" dirty="0"/>
              <a:t>Le but du jeu est de réussir tous ensemble à créer la phrase la plus longue. Un premier participant commence la phrase et chacun à son tour ajoute un mot à fin. A chaque fois, la personne doit répéter le phrase en entier pour ensuite y rajouter son mot. </a:t>
            </a:r>
          </a:p>
          <a:p>
            <a:pPr>
              <a:lnSpc>
                <a:spcPct val="100000"/>
              </a:lnSpc>
              <a:buNone/>
            </a:pPr>
            <a:r>
              <a:rPr lang="fr-FR" sz="1600" dirty="0"/>
              <a:t>Le but est de faire une phrase longue ensemble grammaticalement correcte ! Le sens de la phrase, en revanche, n’est pas très important et devient d’ailleurs souvent comique !</a:t>
            </a:r>
          </a:p>
          <a:p>
            <a:pPr>
              <a:lnSpc>
                <a:spcPct val="100000"/>
              </a:lnSpc>
              <a:buNone/>
            </a:pPr>
            <a:r>
              <a:rPr lang="fr-FR" sz="1600" dirty="0"/>
              <a:t>Les participants peuvent s’aider les uns les autres. La phrase est terminée quand chaque participant a prononcé au moins 1 mot. Vous pouvez faire 2 tours, si vous aimez les challenges coopératifs !</a:t>
            </a:r>
          </a:p>
          <a:p>
            <a:pPr>
              <a:lnSpc>
                <a:spcPct val="100000"/>
              </a:lnSpc>
            </a:pPr>
            <a:endParaRPr lang="fr-FR" sz="1600" dirty="0"/>
          </a:p>
        </p:txBody>
      </p:sp>
    </p:spTree>
    <p:extLst>
      <p:ext uri="{BB962C8B-B14F-4D97-AF65-F5344CB8AC3E}">
        <p14:creationId xmlns:p14="http://schemas.microsoft.com/office/powerpoint/2010/main" val="220485774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277</Words>
  <Application>Microsoft Office PowerPoint</Application>
  <PresentationFormat>Grand écran</PresentationFormat>
  <Paragraphs>77</Paragraphs>
  <Slides>11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11</vt:i4>
      </vt:variant>
    </vt:vector>
  </HeadingPairs>
  <TitlesOfParts>
    <vt:vector size="18" baseType="lpstr">
      <vt:lpstr>ＭＳ Ｐゴシック</vt:lpstr>
      <vt:lpstr>Arial</vt:lpstr>
      <vt:lpstr>Arial Unicode MS</vt:lpstr>
      <vt:lpstr>Calibri</vt:lpstr>
      <vt:lpstr>Calibri Light</vt:lpstr>
      <vt:lpstr>Gotham-Book</vt:lpstr>
      <vt:lpstr>Thème Office</vt:lpstr>
      <vt:lpstr>Savoir être et coopération Un kit pour les professionnels de l’éducation</vt:lpstr>
      <vt:lpstr>Séance 1 (environ 40 min):  </vt:lpstr>
      <vt:lpstr>Séance 1: la coopération</vt:lpstr>
      <vt:lpstr>Séance 1: Mise en situation</vt:lpstr>
      <vt:lpstr>Séance 1: mise en situation (suite) </vt:lpstr>
      <vt:lpstr>Séance 1:  prise de décisions et bilan</vt:lpstr>
      <vt:lpstr>Séance 2 (40 minutes environ)</vt:lpstr>
      <vt:lpstr>Séance 2: mise en situation</vt:lpstr>
      <vt:lpstr>Séance 2: mise en situation</vt:lpstr>
      <vt:lpstr>Bilan et affichage (10 minutes)</vt:lpstr>
      <vt:lpstr>Pour aller plus loin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Savoir être et coopération Un kit pour les professionnels de l’éducation</dc:title>
  <dc:creator>Caroline SOST</dc:creator>
  <cp:lastModifiedBy>Caroline SOST</cp:lastModifiedBy>
  <cp:revision>2</cp:revision>
  <dcterms:created xsi:type="dcterms:W3CDTF">2017-01-24T15:36:52Z</dcterms:created>
  <dcterms:modified xsi:type="dcterms:W3CDTF">2017-01-24T15:50:06Z</dcterms:modified>
</cp:coreProperties>
</file>